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26"/>
  </p:notesMasterIdLst>
  <p:sldIdLst>
    <p:sldId id="308" r:id="rId7"/>
    <p:sldId id="309" r:id="rId8"/>
    <p:sldId id="310" r:id="rId9"/>
    <p:sldId id="600" r:id="rId10"/>
    <p:sldId id="314" r:id="rId11"/>
    <p:sldId id="311" r:id="rId12"/>
    <p:sldId id="601" r:id="rId13"/>
    <p:sldId id="602" r:id="rId14"/>
    <p:sldId id="603" r:id="rId15"/>
    <p:sldId id="604" r:id="rId16"/>
    <p:sldId id="528" r:id="rId17"/>
    <p:sldId id="529" r:id="rId18"/>
    <p:sldId id="530" r:id="rId19"/>
    <p:sldId id="435" r:id="rId20"/>
    <p:sldId id="313" r:id="rId21"/>
    <p:sldId id="531"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25" r:id="rId43"/>
    <p:sldId id="626" r:id="rId44"/>
    <p:sldId id="627" r:id="rId45"/>
    <p:sldId id="628" r:id="rId46"/>
    <p:sldId id="629" r:id="rId47"/>
    <p:sldId id="630" r:id="rId48"/>
    <p:sldId id="631" r:id="rId49"/>
    <p:sldId id="632" r:id="rId50"/>
    <p:sldId id="633" r:id="rId51"/>
    <p:sldId id="634" r:id="rId52"/>
    <p:sldId id="635" r:id="rId53"/>
    <p:sldId id="636" r:id="rId54"/>
    <p:sldId id="637" r:id="rId55"/>
    <p:sldId id="638" r:id="rId56"/>
    <p:sldId id="639" r:id="rId57"/>
    <p:sldId id="640" r:id="rId58"/>
    <p:sldId id="641" r:id="rId59"/>
    <p:sldId id="642" r:id="rId60"/>
    <p:sldId id="643" r:id="rId61"/>
    <p:sldId id="644" r:id="rId62"/>
    <p:sldId id="645" r:id="rId63"/>
    <p:sldId id="646" r:id="rId64"/>
    <p:sldId id="647" r:id="rId65"/>
    <p:sldId id="648" r:id="rId66"/>
    <p:sldId id="649" r:id="rId67"/>
    <p:sldId id="650" r:id="rId68"/>
    <p:sldId id="651" r:id="rId69"/>
    <p:sldId id="652" r:id="rId70"/>
    <p:sldId id="653" r:id="rId71"/>
    <p:sldId id="654" r:id="rId72"/>
    <p:sldId id="655" r:id="rId73"/>
    <p:sldId id="656" r:id="rId74"/>
    <p:sldId id="657" r:id="rId75"/>
    <p:sldId id="658" r:id="rId76"/>
    <p:sldId id="659" r:id="rId77"/>
    <p:sldId id="660" r:id="rId78"/>
    <p:sldId id="661" r:id="rId79"/>
    <p:sldId id="662" r:id="rId80"/>
    <p:sldId id="663" r:id="rId81"/>
    <p:sldId id="437" r:id="rId82"/>
    <p:sldId id="664" r:id="rId83"/>
    <p:sldId id="665" r:id="rId84"/>
    <p:sldId id="666" r:id="rId85"/>
    <p:sldId id="667" r:id="rId86"/>
    <p:sldId id="668" r:id="rId87"/>
    <p:sldId id="669" r:id="rId88"/>
    <p:sldId id="670" r:id="rId89"/>
    <p:sldId id="671" r:id="rId90"/>
    <p:sldId id="672" r:id="rId91"/>
    <p:sldId id="673" r:id="rId92"/>
    <p:sldId id="674" r:id="rId93"/>
    <p:sldId id="675" r:id="rId94"/>
    <p:sldId id="676" r:id="rId95"/>
    <p:sldId id="677" r:id="rId96"/>
    <p:sldId id="303" r:id="rId97"/>
    <p:sldId id="289" r:id="rId98"/>
    <p:sldId id="264" r:id="rId99"/>
    <p:sldId id="678" r:id="rId100"/>
    <p:sldId id="679" r:id="rId101"/>
    <p:sldId id="680" r:id="rId102"/>
    <p:sldId id="681" r:id="rId103"/>
    <p:sldId id="682" r:id="rId104"/>
    <p:sldId id="683" r:id="rId105"/>
    <p:sldId id="684" r:id="rId106"/>
    <p:sldId id="685" r:id="rId107"/>
    <p:sldId id="686" r:id="rId108"/>
    <p:sldId id="687" r:id="rId109"/>
    <p:sldId id="688" r:id="rId110"/>
    <p:sldId id="689" r:id="rId111"/>
    <p:sldId id="690" r:id="rId112"/>
    <p:sldId id="691" r:id="rId113"/>
    <p:sldId id="692" r:id="rId114"/>
    <p:sldId id="693" r:id="rId115"/>
    <p:sldId id="694" r:id="rId116"/>
    <p:sldId id="695" r:id="rId117"/>
    <p:sldId id="696" r:id="rId118"/>
    <p:sldId id="697" r:id="rId119"/>
    <p:sldId id="698" r:id="rId120"/>
    <p:sldId id="699" r:id="rId121"/>
    <p:sldId id="700" r:id="rId122"/>
    <p:sldId id="701" r:id="rId123"/>
    <p:sldId id="702" r:id="rId124"/>
    <p:sldId id="703"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600"/>
            <p14:sldId id="314"/>
            <p14:sldId id="311"/>
            <p14:sldId id="601"/>
            <p14:sldId id="602"/>
            <p14:sldId id="603"/>
            <p14:sldId id="604"/>
            <p14:sldId id="528"/>
            <p14:sldId id="529"/>
            <p14:sldId id="530"/>
            <p14:sldId id="435"/>
            <p14:sldId id="313"/>
            <p14:sldId id="531"/>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437"/>
            <p14:sldId id="664"/>
            <p14:sldId id="665"/>
            <p14:sldId id="666"/>
            <p14:sldId id="667"/>
            <p14:sldId id="668"/>
            <p14:sldId id="669"/>
            <p14:sldId id="670"/>
            <p14:sldId id="671"/>
            <p14:sldId id="672"/>
            <p14:sldId id="673"/>
            <p14:sldId id="674"/>
            <p14:sldId id="675"/>
            <p14:sldId id="676"/>
            <p14:sldId id="677"/>
            <p14:sldId id="303"/>
          </p14:sldIdLst>
        </p14:section>
        <p14:section name="Appendix: Image Descriptions for Unsighted Students" id="{07080632-B756-45AF-BBF3-52DB3854CA65}">
          <p14:sldIdLst>
            <p14:sldId id="289"/>
            <p14:sldId id="264"/>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4EFFD"/>
    <a:srgbClr val="00648B"/>
    <a:srgbClr val="E7E7E8"/>
    <a:srgbClr val="804100"/>
    <a:srgbClr val="066568"/>
    <a:srgbClr val="595959"/>
    <a:srgbClr val="714884"/>
    <a:srgbClr val="EFEBF5"/>
    <a:srgbClr val="D6C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18403-F1B7-49A6-B7A4-9BC1F7C55245}" v="1" dt="2023-01-18T09:44:52.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3037" autoAdjust="0"/>
  </p:normalViewPr>
  <p:slideViewPr>
    <p:cSldViewPr snapToGrid="0" showGuides="1">
      <p:cViewPr varScale="1">
        <p:scale>
          <a:sx n="59" d="100"/>
          <a:sy n="59" d="100"/>
        </p:scale>
        <p:origin x="1508" y="48"/>
      </p:cViewPr>
      <p:guideLst>
        <p:guide pos="3264"/>
        <p:guide orient="horz" pos="2256"/>
        <p:guide pos="5640"/>
      </p:guideLst>
    </p:cSldViewPr>
  </p:slideViewPr>
  <p:outlineViewPr>
    <p:cViewPr>
      <p:scale>
        <a:sx n="33" d="100"/>
        <a:sy n="33" d="100"/>
      </p:scale>
      <p:origin x="0" y="-7066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microsoft.com/office/2016/11/relationships/changesInfo" Target="changesInfos/changesInfo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5B418403-F1B7-49A6-B7A4-9BC1F7C55245}"/>
    <pc:docChg chg="custSel modSld">
      <pc:chgData name="Mukherjee, Mausumi" userId="203cc9e5-662c-4008-9475-af5a1a1ed5ee" providerId="ADAL" clId="{5B418403-F1B7-49A6-B7A4-9BC1F7C55245}" dt="2023-01-18T09:45:05.939" v="82" actId="1036"/>
      <pc:docMkLst>
        <pc:docMk/>
      </pc:docMkLst>
      <pc:sldChg chg="addSp delSp modSp mod">
        <pc:chgData name="Mukherjee, Mausumi" userId="203cc9e5-662c-4008-9475-af5a1a1ed5ee" providerId="ADAL" clId="{5B418403-F1B7-49A6-B7A4-9BC1F7C55245}" dt="2023-01-18T09:45:05.939" v="82" actId="1036"/>
        <pc:sldMkLst>
          <pc:docMk/>
          <pc:sldMk cId="3270899462" sldId="308"/>
        </pc:sldMkLst>
        <pc:spChg chg="add mod">
          <ac:chgData name="Mukherjee, Mausumi" userId="203cc9e5-662c-4008-9475-af5a1a1ed5ee" providerId="ADAL" clId="{5B418403-F1B7-49A6-B7A4-9BC1F7C55245}" dt="2023-01-18T09:44:51.493" v="0" actId="478"/>
          <ac:spMkLst>
            <pc:docMk/>
            <pc:sldMk cId="3270899462" sldId="308"/>
            <ac:spMk id="6" creationId="{1DB7F732-2E7B-BA5B-A7E1-CF5F557813F3}"/>
          </ac:spMkLst>
        </pc:spChg>
        <pc:picChg chg="del">
          <ac:chgData name="Mukherjee, Mausumi" userId="203cc9e5-662c-4008-9475-af5a1a1ed5ee" providerId="ADAL" clId="{5B418403-F1B7-49A6-B7A4-9BC1F7C55245}" dt="2023-01-18T09:44:51.493" v="0" actId="478"/>
          <ac:picMkLst>
            <pc:docMk/>
            <pc:sldMk cId="3270899462" sldId="308"/>
            <ac:picMk id="7" creationId="{A5AB68AE-F8BA-4700-87C5-1CC2B46FD483}"/>
          </ac:picMkLst>
        </pc:picChg>
        <pc:picChg chg="add mod">
          <ac:chgData name="Mukherjee, Mausumi" userId="203cc9e5-662c-4008-9475-af5a1a1ed5ee" providerId="ADAL" clId="{5B418403-F1B7-49A6-B7A4-9BC1F7C55245}" dt="2023-01-18T09:45:05.939" v="82" actId="1036"/>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slide" Target="slide61.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slide" Target="slide9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7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05</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dirty="0">
                <a:latin typeface="+mj-lt"/>
                <a:cs typeface="Helvetica" pitchFamily="34" charset="0"/>
              </a:rPr>
              <a:t>Wide Area Network: WANs</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1DB7F732-2E7B-BA5B-A7E1-CF5F557813F3}"/>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2"/>
          <a:srcRect t="5728" b="5728"/>
          <a:stretch>
            <a:fillRect/>
          </a:stretch>
        </p:blipFill>
        <p:spPr>
          <a:xfrm>
            <a:off x="4569282" y="1441519"/>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Intra-LATA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The services offered by the common carriers (telephone companies) inside a LATA are called intra-LATA services. The carrier that handles these services is called a </a:t>
            </a:r>
            <a:r>
              <a:rPr lang="en-US" i="0" dirty="0"/>
              <a:t>local exchange carrier </a:t>
            </a:r>
            <a:r>
              <a:rPr lang="en-US" dirty="0"/>
              <a:t>(LEC).</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3395078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5.8 Dial-up network to provide Internet services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figure shows a laptop that passes the digital signal to the modem. Using a dial-up connection by the local loop, the analog signal from the modem is connected to a converter. From the converter, the high-speed digital data passes to the telephone network, then to an internet service provider, and to the internet via a router. The arrows below indicate uploading 33.6 kilobits per second from the laptop and downloading 56 kilobits per second from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4017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5.9 ADSL point-to-point network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block diagram for the ASDL point-to-point network is shown. A voice signal from the telephone and the data from a laptop to the Asymmetric Digital Subscriber Line modem passes to the splitter. The splitter connects to a digital subscriber line access multiplexer (DSLAM) through a local loop point-to-point wide area network. The DSLAM connects to a telephone network and a router that connects to the internet. A graph shows a voice signal from 0 to 4 kilohertz, 4 to 26 kilohertz are not used, upstream from 26 to 108 kilohertz, and downstream from 138 to 1104 kilohertz.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32547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5.10 Traditional cable TV network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the signal from the receiving antenna passes to the head end through a coaxial cable. The head end is connected to a series of three amplifiers and then to a splitter. The splitter splits the signal into two and amplifies it and delivers to series of taps. Each tap connects to individual homes via drop cables.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844272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5.11 Hybrid fiber-coaxial (HFC) network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hybrid fiber-coaxial network. The signal from the regional cable head passes to a distribution hub that is connected to a bidirectional amplifier and then to a switch through a high-bandwidth fiber. The switch connects to two fiber nodes from which, the signal is delivered to individual homes through coaxial cable.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1428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5.13 Cable modem transmission system (CMTS)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customer premises that has a cable modem (CM) that delivers data to a laptop and video to a television. The cable modem connects to a Cable Modern Transmission System in the central office through the point-to-point network. The CMTS delivers video and gathers data from the server that is connected to the internet via a router.</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54909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5.14 Cellular system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signal from the stationary phone enters the public switched telephone network (P S T N), from which the signal is passed to mobile switching center (M S C) to other cells. The mobile switching center is connected to a cell which has one base station and five mobile stations.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36156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5.15 Frequency reuse pattern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reuse factor four represents closely packed hexagonal shapes in three colors with four in each color that are labeled 1 2 3 4. The reuse factor of seven represents closely packed hexagonal shapes in three colors with seven in each color that are labeled 1 2 3 4 5 6 7.</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68533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5.16 Cellular bands for AMPs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mobile station band ranging from 824 megahertz to 849 megahertz and a base station band from 869 megahertz to 894 megahertz. Each band is 25 Megahertz, made of 832 30-Kilohertz analog channels. Forward communication represents the transmission of a signal from the base station to the mobile station. The reverse communication represents transmission of a signal from mobile station band to base station band.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6347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5.17 AMPS reverse communication band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block diagram shows a total of 832 channels with a voice signal of 3-kilohertz and a control signal of 10 kilobits per second from the channels are send to separate Frequency Modulators. An output of 30 kilohertz analog from each frequency modulator is send to FDMA. The FDMA produces a total band of 25 megahertz for each 30 kilohertz analog signal. The single band in each channel is 30 kilohertz.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73895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5.18 D-AMPS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D-AMPS block diagram includes data flow from digitizer to time division multiple access (TDMA), to quadrature phase shift keying (QPSK), and to frequency division multiple access (FDMA). A voice signal of 3-kilohertz from three users is sent to three digitizers that produce 7.95-kilobits per second. Each digitizer output belongs to a slot of a frame in TDMA. The frame measures 48.6 kilobits per second, which is send to QPSK in 832 channels, each produces 30 kilohertz output. Each output is send to each channel in FDMA. Each channel is of 25 megahertz band. The single band in each channel measures 30 kilohertz.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7049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 Switching offices in a LATA</a:t>
            </a:r>
          </a:p>
        </p:txBody>
      </p:sp>
      <p:pic>
        <p:nvPicPr>
          <p:cNvPr id="10" name="Picture 2" descr="An illustration shows I X C A network and L A T A.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2454408"/>
            <a:ext cx="8412480" cy="24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771100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5.19 GSM bands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reverse band and the forward band has 124 channels with a total bandwidth of 25 megahertz. Each channel measures 200 kilohertz. The reverse band ranges between 890 Megahertz and 915 Megahertz and the forward band ranges between 935 Megahertz and 960 Megahertz.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996683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5.20 GSM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G S M block diagram includes data flow from digitizer to time division multiple access (TDMA), and to frequency division multiple access (FDMA). A voice signal of 3-kilohertz from each user is sent to a digitizer that produces 13-kilobits per second. Each digitizer output belongs to each slot of a frame in TDMA. 26 such frames form a </a:t>
            </a:r>
            <a:r>
              <a:rPr lang="en-US" dirty="0" err="1"/>
              <a:t>multiframe</a:t>
            </a:r>
            <a:r>
              <a:rPr lang="en-US" dirty="0"/>
              <a:t> of 120 milliseconds long. The 270.8 kilobits per second output from TDMA is send to Gaussian Minimum Shift Keying, GMSK, which is subjected to FDMA. It produces 124 channels each with a total of 25 megahertz band. The single band in each channel measures 200 kilohertz.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2463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5.21 </a:t>
            </a:r>
            <a:r>
              <a:rPr lang="en-US" altLang="en-US" i="1" dirty="0" err="1">
                <a:solidFill>
                  <a:schemeClr val="tx1"/>
                </a:solidFill>
              </a:rPr>
              <a:t>Multiframe</a:t>
            </a:r>
            <a:r>
              <a:rPr lang="en-US" altLang="en-US" i="1" dirty="0">
                <a:solidFill>
                  <a:schemeClr val="tx1"/>
                </a:solidFill>
              </a:rPr>
              <a:t> components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a:t>
            </a:r>
            <a:r>
              <a:rPr lang="en-US" dirty="0" err="1"/>
              <a:t>multiframe</a:t>
            </a:r>
            <a:r>
              <a:rPr lang="en-US" dirty="0"/>
              <a:t> of 120 milliseconds equals 26 frames, where 24 are traffic frames and the remaining two are control frames. A frame equals 8 slots. A slot represents 156.25 bits that includes user data plus error-control bits and T D M A control bits. In the 156.25 bits, 114 bits represent user data plus error-control bits. In 114 bits, 65 bits represent user data.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663794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5.22 IS-95 forward transmission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the block diagram, a voice signal of 3-kilohertz is passed to a digitizer that produces an output of 9.6 kilobits per second. This output is subjected to error-correcting, repeating, and interleaving and produces an output of 19.2 kilo symbols per second which is given to an adder. An ESN signal is sent to long code generator that produces 1.228 mega counts per second, which is send to a decimator and produces an output of 19.2 kilo symbols per second. This output is send to the adder. The adder output, 19.2 kilo symbols per second is given as input to one of the multipliers in code division multiple access. It has 63 digital channel multipliers. The output from all the channels is send to an adder that produces 1.228 mega counts per second. The output is subjected to quadrature phase shift keying that further connects to frequency division multiple accessing process. It produces 20 channels each with a total of 25 megahertz band. The single band in each channel measures 1.228 megahertz.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3390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5.23 IS95 reverse transmission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the block diagram, a voice signal of 3 kilohertz passes through a digitizer that produces an output of 9.6 kilobits per second. This output is sent for Error-correcting, repetition, interleaving with 94-digital channels D S </a:t>
            </a:r>
            <a:r>
              <a:rPr lang="en-US" dirty="0" err="1"/>
              <a:t>S</a:t>
            </a:r>
            <a:r>
              <a:rPr lang="en-US" dirty="0"/>
              <a:t> </a:t>
            </a:r>
            <a:r>
              <a:rPr lang="en-US" dirty="0" err="1"/>
              <a:t>S</a:t>
            </a:r>
            <a:r>
              <a:rPr lang="en-US" dirty="0"/>
              <a:t>. It produces an output of 28.8 kilo symbols per second which is then sent to a 6 to 64 symbol modulation block. It gives an output of 307.2 kilo counts per second. This output along with a data of 1.228 Mega chips per second produced from a long code generator are sent to an adder. The 1.228 mega chips per second data is send to multiple quadrature phase shift keying blocks present in a direct sequence spread spectrum. Each produces an output of 1.228 megahertz that are added and subjected to frequency division multiple accessing process. It produces 20 channels each with a total of 25 megahertz band. The single band in each channel measures 1.228 megahertz.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051182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5.24 IMT-2000 radio interface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third generation mobile system includes the following interfaces: I M T – D S direct sequence (C D M A), I M T- M C multicarrier (C D M A), I M T – T C (time code) (C D M A and T D M A), I M T – S C single carrier (T D M A) and I M T-F T frequency-time (T D M A and F D M A).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489654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5.25 Satellite orbits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Three satellite orbits are shown. The equatorial-orbit satellite revolves around earth along the line of equator. An Inclined-orbit satellite rotates around the Earth in an inclined path, exhibiting an angle to the equatorial plane. The Polar orbit satellite rotates the earth by passing above the two poles.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07917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5.26 Satellite orbit altitudes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graph shows the altitudes of satellite orbits from the earth's surface. The vertical axis represents the altitude in kilometers. The lower Van Allen belt L E O region ranges from the earth's surface till 2000 kilometers (approximately). The upper Van Allen belt M E O region lies between 5000 and 15000 kilometers. The G E O is at 35786 kilometers from the earth's surface.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76681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5.29 Trilateration on a plane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figure (a) depicts two dimensional trilateration, in which three circles with points A, B, and C are shown intersecting at a point. The circle with point C intersects the circles with points A and B at two points. A figure (b) shows three spheres intersecting at a common region. Each sphere intersect each other at two points.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479546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5.30 Leo Satellite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figure shows two satellites connected by an intersatellite link. The satellites have their own footprints and connects with a cellular phone by U M L and a satellite dish by G W L.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9366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Inter-LATA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The services between LATAs are handled by interexchange carriers (IXCs). These carriers, sometimes called long-distance companies, provide communication services between two customers in different LATAs. After the act of 1996, these services can be provided by any carrier, including those involved in intra-LATA services. The field is wide open.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219760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Points of Presence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Intra-LATA services can be provided by several LECs. Inter-LATA services can be provided by several IXCs. How do these carriers interact with one another? The answer is, via a switching office called a point of presence (POP).</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43223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5.3 Point of presence (POP)</a:t>
            </a:r>
          </a:p>
        </p:txBody>
      </p:sp>
      <p:pic>
        <p:nvPicPr>
          <p:cNvPr id="9" name="Picture 2" descr="An illustration shows I X C A network and L A T A.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685800" y="1306868"/>
            <a:ext cx="7772400" cy="482093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421254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5.1.3  Signaling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telephone network, at its beginning, used a circuit-switched network with dedicated links. In the beginning, this task was performed by human operators. Later, the signaling system became automatic. Rotary telephones were invented that sent a digital signal defining each digit in a multidigit telephone number. The switches in the telephone companies used the digital signals to create a connection between the caller and the called parties. Both in-band and out-of-band signaling were used.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347380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Data Transfer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data transfer network that can carry multimedia information today is, for the most part, a circuit-switched network, although it can also be a packet-switched network. This network follows the same type of protocols and model as other networks discussed in this book.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1004901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Signaling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signaling network, which is our main concern in this section, is a packet-switched network involving the layers alike to those in the OSI model or Internet model. The nature of signaling makes it more suited to a packet-switching network with different layers.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11971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5.4 Data transfer and signaling networks </a:t>
            </a:r>
          </a:p>
        </p:txBody>
      </p:sp>
      <p:pic>
        <p:nvPicPr>
          <p:cNvPr id="9" name="Picture 2" descr="An illustration shows the database, signaling network, and data transfer network.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57200" y="1716836"/>
            <a:ext cx="8229600" cy="394588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011124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Signaling System Seven (SS7)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protocol that is used in the signaling network is called Signaling System Seven (SS7). It is very similar to the five-layer Internet model we saw before, but the layers have different names.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1171807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Chapter 5: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noProof="0" dirty="0">
                <a:solidFill>
                  <a:schemeClr val="tx1"/>
                </a:solidFill>
                <a:latin typeface="+mj-lt"/>
              </a:rPr>
              <a:t>5.1</a:t>
            </a:r>
            <a:r>
              <a:rPr lang="en-US" dirty="0">
                <a:solidFill>
                  <a:schemeClr val="tx1"/>
                </a:solidFill>
                <a:latin typeface="+mj-lt"/>
              </a:rPr>
              <a:t>	Telephone Network</a:t>
            </a:r>
          </a:p>
          <a:p>
            <a:pPr marL="457200" indent="-457200">
              <a:spcBef>
                <a:spcPts val="1200"/>
              </a:spcBef>
              <a:spcAft>
                <a:spcPts val="1200"/>
              </a:spcAft>
            </a:pPr>
            <a:r>
              <a:rPr lang="en-US" dirty="0">
                <a:solidFill>
                  <a:schemeClr val="tx1"/>
                </a:solidFill>
                <a:latin typeface="+mj-lt"/>
              </a:rPr>
              <a:t>5.2	Cable Network</a:t>
            </a:r>
            <a:endParaRPr lang="en-US" noProof="0" dirty="0">
              <a:solidFill>
                <a:schemeClr val="tx1"/>
              </a:solidFill>
              <a:latin typeface="+mj-lt"/>
            </a:endParaRPr>
          </a:p>
          <a:p>
            <a:pPr marL="457200" indent="-457200">
              <a:spcBef>
                <a:spcPts val="1200"/>
              </a:spcBef>
              <a:spcAft>
                <a:spcPts val="1200"/>
              </a:spcAft>
            </a:pPr>
            <a:r>
              <a:rPr lang="en-US" noProof="0" dirty="0">
                <a:solidFill>
                  <a:schemeClr val="tx1"/>
                </a:solidFill>
                <a:latin typeface="+mj-lt"/>
              </a:rPr>
              <a:t>5.3</a:t>
            </a:r>
            <a:r>
              <a:rPr lang="en-US" dirty="0">
                <a:solidFill>
                  <a:schemeClr val="tx1"/>
                </a:solidFill>
                <a:latin typeface="+mj-lt"/>
              </a:rPr>
              <a:t>	Cellular Telephone</a:t>
            </a:r>
          </a:p>
          <a:p>
            <a:pPr marL="457200" indent="-457200">
              <a:spcBef>
                <a:spcPts val="1200"/>
              </a:spcBef>
              <a:spcAft>
                <a:spcPts val="1200"/>
              </a:spcAft>
            </a:pPr>
            <a:r>
              <a:rPr lang="en-US" dirty="0">
                <a:solidFill>
                  <a:schemeClr val="tx1"/>
                </a:solidFill>
              </a:rPr>
              <a:t>5.4</a:t>
            </a:r>
            <a:r>
              <a:rPr lang="en-US" dirty="0">
                <a:solidFill>
                  <a:srgbClr val="0000CC"/>
                </a:solidFill>
              </a:rPr>
              <a:t> </a:t>
            </a:r>
            <a:r>
              <a:rPr lang="en-US" dirty="0">
                <a:solidFill>
                  <a:schemeClr val="tx1"/>
                </a:solidFill>
              </a:rPr>
              <a:t>Satellite Network</a:t>
            </a:r>
            <a:endParaRPr lang="en-US" noProof="0" dirty="0">
              <a:solidFill>
                <a:schemeClr val="tx1"/>
              </a:solidFill>
              <a:latin typeface="+mj-lt"/>
            </a:endParaRP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5.5 Layers in SS7</a:t>
            </a:r>
          </a:p>
        </p:txBody>
      </p:sp>
      <p:pic>
        <p:nvPicPr>
          <p:cNvPr id="9" name="Picture 2" descr="An illustration shows the physical layer, the data-link layer, the network layer, and the upper layer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57200" y="1962508"/>
            <a:ext cx="8229600" cy="345453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2468858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5.1.4 Services Provide by Telephone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Telephone companies provide two types of services: analog and digital.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3902014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Analog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In the beginning, telephone companies provided their subscribers with analog services. These services still continue today. We can categorize these services as either analog switched services or analog leased services.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22</a:t>
            </a:fld>
            <a:endParaRPr lang="en-US"/>
          </a:p>
        </p:txBody>
      </p:sp>
    </p:spTree>
    <p:extLst>
      <p:ext uri="{BB962C8B-B14F-4D97-AF65-F5344CB8AC3E}">
        <p14:creationId xmlns:p14="http://schemas.microsoft.com/office/powerpoint/2010/main" val="377594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Digital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Later telephone companies began offering digital services to their subscribers. Digital services are less sensitive than analog services to noise and other forms of interference. The two most common digital services are switched/56 service and digital data service (DDS).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403563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5.1.5 Dial-Up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Traditional telephone lines can carry frequencies between 300 and 3300 Hz, giving them a bandwidth of 3000 Hz. All this range is used for transmitting voice, where a great deal of interference and distortion can be accepted without loss of intelligibility. As we have seen, however, data signals require a higher degree of accuracy to ensure integrity.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257961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5.6 Telephone line bandwidth</a:t>
            </a:r>
          </a:p>
        </p:txBody>
      </p:sp>
      <p:pic>
        <p:nvPicPr>
          <p:cNvPr id="9" name="Picture 2" descr="A graph represents bandwidth used for voice and data.">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57200" y="2321623"/>
            <a:ext cx="8229600" cy="273630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399368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5.7 Modulation/demodulation</a:t>
            </a:r>
          </a:p>
        </p:txBody>
      </p:sp>
      <p:pic>
        <p:nvPicPr>
          <p:cNvPr id="9" name="Picture 2" descr=" An illustration shows a telephone network.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65760" y="2737617"/>
            <a:ext cx="8412480" cy="150264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12598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56K Modems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Traditional modems have a data rate limitation of 33.6 kbps, as determined by the Shannon capacity. However, modern modems with a bit rate of 56,000 bps are available; these are called 56K modems. These modems may be used only if one party is using digital signaling.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187255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5.8 Dial-up network to provide Internet services</a:t>
            </a:r>
          </a:p>
        </p:txBody>
      </p:sp>
      <p:pic>
        <p:nvPicPr>
          <p:cNvPr id="9" name="Picture 2" descr="An illustration shows a dial-up connec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91915" y="2579840"/>
            <a:ext cx="8560168" cy="181819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1847194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5.1.6 Digital Subscriber 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After traditional modems reached their peak data rate, telephone companies developed another technology, DSL, to provide higher-speed access to the Internet. Digital subscriber line (DSL) technology is one of the most promising for supporting high-speed digital communication over the existing telephone. DSL technology is a set of technologies, each differing in the first letter (ADSL, VDSL, HDSL, and SDSL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29</a:t>
            </a:fld>
            <a:endParaRPr lang="en-US"/>
          </a:p>
        </p:txBody>
      </p:sp>
    </p:spTree>
    <p:extLst>
      <p:ext uri="{BB962C8B-B14F-4D97-AF65-F5344CB8AC3E}">
        <p14:creationId xmlns:p14="http://schemas.microsoft.com/office/powerpoint/2010/main" val="184911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5-1 TELEPHONE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The telephone network had its beginnings in the late 1800s. The entire network was originally an analog system using analog signals to transmit voice. During the last decade, the telephone network has undergone many technical changes. The network is now digital as well as </a:t>
            </a:r>
            <a:r>
              <a:rPr lang="en-US"/>
              <a:t>analog.</a:t>
            </a:r>
            <a:endParaRPr lang="en-US" dirty="0"/>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Using Existing Local Loop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One interesting point is that ADSL uses the existing telephone lines (local loop). But how does ADSL reach a data rate that was never achieved with traditional modems?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30</a:t>
            </a:fld>
            <a:endParaRPr lang="en-US"/>
          </a:p>
        </p:txBody>
      </p:sp>
    </p:spTree>
    <p:extLst>
      <p:ext uri="{BB962C8B-B14F-4D97-AF65-F5344CB8AC3E}">
        <p14:creationId xmlns:p14="http://schemas.microsoft.com/office/powerpoint/2010/main" val="204113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5.9 ADSL point-to-point network</a:t>
            </a:r>
          </a:p>
        </p:txBody>
      </p:sp>
      <p:pic>
        <p:nvPicPr>
          <p:cNvPr id="9" name="Picture 2" descr="&quot;An illustration shows a point-to-point Wide Access Network between the ADSL modem and DSLAM.&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3486" y="1911672"/>
            <a:ext cx="8397027" cy="3543153"/>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1786147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5-2 CABLE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rPr>
              <a:t>Cable networks were originally created to provide access to TV programs for those subscribers who had no reception because of natural obstructions such as mountains. Later the cable networks became popular with people who just wanted a better signal. In addition, cable networks enabled access to remote broadcasting stations via microwave connections.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237945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5.2.1 Traditional Cable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Cable TV started to distribute broadcast video signals to locations with poor or no reception in the late 1940s. It was called community antenna TV (CATV) because an antenna at the top of a tall hill or building received the signals from the TV stations and distributed them, via coaxial cables, to the community. Figure 5.10  shows a schematic diagram of a traditional cable TV network.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33</a:t>
            </a:fld>
            <a:endParaRPr lang="en-US"/>
          </a:p>
        </p:txBody>
      </p:sp>
    </p:spTree>
    <p:extLst>
      <p:ext uri="{BB962C8B-B14F-4D97-AF65-F5344CB8AC3E}">
        <p14:creationId xmlns:p14="http://schemas.microsoft.com/office/powerpoint/2010/main" val="3281003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5.10 Traditional cable TV network</a:t>
            </a:r>
          </a:p>
        </p:txBody>
      </p:sp>
      <p:pic>
        <p:nvPicPr>
          <p:cNvPr id="9" name="Picture 2" descr="An illustration shows the cable network.">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3486" y="2402040"/>
            <a:ext cx="8397027" cy="256241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34</a:t>
            </a:fld>
            <a:endParaRPr lang="en-US"/>
          </a:p>
        </p:txBody>
      </p:sp>
    </p:spTree>
    <p:extLst>
      <p:ext uri="{BB962C8B-B14F-4D97-AF65-F5344CB8AC3E}">
        <p14:creationId xmlns:p14="http://schemas.microsoft.com/office/powerpoint/2010/main" val="3218635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5.2.2 Hybrid Fiber-Coaxial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second generation of cable networks is called a hybrid fiber-coaxial (HFC) network. The network uses a combination of fiber-optic and coaxial cable. The transmission medium from the cable TV office to a box, called the fiber node, is optical fiber; from the fiber node through the neighborhood and into the house is still coaxial cable. Figure 5.11 shows a schematic diagram of an HFC network.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130735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5.11 Hybrid fiber-coaxial (HFC) network</a:t>
            </a:r>
          </a:p>
        </p:txBody>
      </p:sp>
      <p:pic>
        <p:nvPicPr>
          <p:cNvPr id="9" name="Picture 2" descr="An illustration shows a network with high-bandwidth fiber.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62410" y="2402040"/>
            <a:ext cx="8219178" cy="256241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2366820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5.2.3 Cable TV for Data Transfer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Cable companies are now competing with telephone companies for the residential customer who wants high-speed data transfer. DSL technology provides high-data-rate connections for residential subscribers over the local loop. However, DSL uses the existing unshielded twisted-pair cable, which is very susceptible to interference.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37</a:t>
            </a:fld>
            <a:endParaRPr lang="en-US"/>
          </a:p>
        </p:txBody>
      </p:sp>
    </p:spTree>
    <p:extLst>
      <p:ext uri="{BB962C8B-B14F-4D97-AF65-F5344CB8AC3E}">
        <p14:creationId xmlns:p14="http://schemas.microsoft.com/office/powerpoint/2010/main" val="2628677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5.12 Division of coaxial cable band by CATV</a:t>
            </a:r>
          </a:p>
        </p:txBody>
      </p:sp>
      <p:pic>
        <p:nvPicPr>
          <p:cNvPr id="9" name="Picture 2" descr="&quot;A frequency band is shown. Data upstream ranges from 5 to 42 Megahertz, video band ranges from 54 to 550 Megahertz, and data downstream ranges from 550 to 750 Megahertz.&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883930"/>
            <a:ext cx="8595360" cy="1289303"/>
          </a:xfrm>
          <a:prstGeom prst="rect">
            <a:avLst/>
          </a:prstGeom>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38</a:t>
            </a:fld>
            <a:endParaRPr lang="en-US"/>
          </a:p>
        </p:txBody>
      </p:sp>
    </p:spTree>
    <p:extLst>
      <p:ext uri="{BB962C8B-B14F-4D97-AF65-F5344CB8AC3E}">
        <p14:creationId xmlns:p14="http://schemas.microsoft.com/office/powerpoint/2010/main" val="1769859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Sharing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Both upstream and downstream bands are shared by the subscribers. The upstream data bandwidth is 37 MHz’s. This means that there are only six 6-MHz channels available in the upstream direction. A subscriber needs to use one channel to send data in the upstream direction. The question is, “How can six channels be shared in an area with 1000, 2000, or even 100,000 subscribers?” The solution is time-sharing. The band is divided into channels; these channels must be shared between subscribers in the same neighborhood.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39</a:t>
            </a:fld>
            <a:endParaRPr lang="en-US"/>
          </a:p>
        </p:txBody>
      </p:sp>
    </p:spTree>
    <p:extLst>
      <p:ext uri="{BB962C8B-B14F-4D97-AF65-F5344CB8AC3E}">
        <p14:creationId xmlns:p14="http://schemas.microsoft.com/office/powerpoint/2010/main" val="98181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5.1.1 Major Components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The telephone network is made of three major components: local loops, trunks, and switching offices. The telephone network has several levels of switching offices such as end offices, tandem offices, and regional offices.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77964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CM and CMTS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To use a cable network for data transmission, we need two key devices: a cable modem (CM) and a cable modem transmission system (CMTS). The cable modem is installed on the subscriber premises. The cable modem transmission system is installed inside the cable company. It receives data from the Internet and sends them to the subscriber. The CMTS also receives data from the subscriber and passes them to the Internet.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4174483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5.13 Cable modem transmission system (CMTS)</a:t>
            </a:r>
          </a:p>
        </p:txBody>
      </p:sp>
      <p:pic>
        <p:nvPicPr>
          <p:cNvPr id="9" name="Picture 2" descr="&quot;An illustration shows transmission from customer premises to central office.&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386542"/>
            <a:ext cx="8595360" cy="225724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402748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5-3 CELLULAR TELEPHONY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rPr>
              <a:t>Cellular telephony is designed to provide communications between two moving units, called mobile stations (MSs), or between one mobile unit and one stationary unit, often called a land unit. A service provider must be able to locate and track a caller, assign a channel to the call, and transfer the channel from base station to base station as the caller moves out of range.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2874824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5.14 Cellular system</a:t>
            </a:r>
          </a:p>
        </p:txBody>
      </p:sp>
      <p:pic>
        <p:nvPicPr>
          <p:cNvPr id="9" name="Picture 2" descr="An illustration shows the cellular network.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664331"/>
            <a:ext cx="8595360" cy="389861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43</a:t>
            </a:fld>
            <a:endParaRPr lang="en-US"/>
          </a:p>
        </p:txBody>
      </p:sp>
    </p:spTree>
    <p:extLst>
      <p:ext uri="{BB962C8B-B14F-4D97-AF65-F5344CB8AC3E}">
        <p14:creationId xmlns:p14="http://schemas.microsoft.com/office/powerpoint/2010/main" val="1030564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5.3.1 Operation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Times-Roman"/>
              </a:rPr>
              <a:t>Let us first briefly discuss the operation of the cellular telephony.</a:t>
            </a:r>
            <a:endParaRPr lang="en-US" dirty="0"/>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44</a:t>
            </a:fld>
            <a:endParaRPr lang="en-US"/>
          </a:p>
        </p:txBody>
      </p:sp>
    </p:spTree>
    <p:extLst>
      <p:ext uri="{BB962C8B-B14F-4D97-AF65-F5344CB8AC3E}">
        <p14:creationId xmlns:p14="http://schemas.microsoft.com/office/powerpoint/2010/main" val="298573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Frequency-Reuse Principle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In general, neighboring cells cannot use the same set of frequencies for communication because it may create interference for the users located near the cell boundaries. However, the set of frequencies available is limited, and frequencies need to be reused. A frequency reuse pattern is a configuration of N cells, N being the reuse factor, in which each cell uses a unique set of frequencies. When the pattern is repeated, the frequencies can be reused. There are several different patterns. Figure 5.15  shows two of them.</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45</a:t>
            </a:fld>
            <a:endParaRPr lang="en-US"/>
          </a:p>
        </p:txBody>
      </p:sp>
    </p:spTree>
    <p:extLst>
      <p:ext uri="{BB962C8B-B14F-4D97-AF65-F5344CB8AC3E}">
        <p14:creationId xmlns:p14="http://schemas.microsoft.com/office/powerpoint/2010/main" val="2670004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5.15 Frequency reuse pattern</a:t>
            </a:r>
          </a:p>
        </p:txBody>
      </p:sp>
      <p:pic>
        <p:nvPicPr>
          <p:cNvPr id="9" name="Picture 2" descr="Two illustrations show a reuse factor of 4 and the Reuse factor of 7.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0508" y="1503691"/>
            <a:ext cx="8402983" cy="428847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1922391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Transmitting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To place a call from a mobile station, the caller enters a code of 7 or 10 digits (a phone number) and presses the send button. The mobile station then scans the band, seeking a setup channel with a strong signal, and sends the data (phone number) to the closest base station using that channel. The base station relays the data to the MSC. The MSC sends the data on to the telephone central office.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47</a:t>
            </a:fld>
            <a:endParaRPr lang="en-US"/>
          </a:p>
        </p:txBody>
      </p:sp>
    </p:spTree>
    <p:extLst>
      <p:ext uri="{BB962C8B-B14F-4D97-AF65-F5344CB8AC3E}">
        <p14:creationId xmlns:p14="http://schemas.microsoft.com/office/powerpoint/2010/main" val="913913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Receiving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When a mobile phone is called, the telephone central office sends the number to the MSC. The MSC searches for the location of the mobile station by sending query signals to each cell in a process called paging. Once the mobile station is found, the MSC transmits a ringing signal and, when the mobile station answers, assigns a voice channel to the call, allowing voice communication to begin.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48</a:t>
            </a:fld>
            <a:endParaRPr lang="en-US"/>
          </a:p>
        </p:txBody>
      </p:sp>
    </p:spTree>
    <p:extLst>
      <p:ext uri="{BB962C8B-B14F-4D97-AF65-F5344CB8AC3E}">
        <p14:creationId xmlns:p14="http://schemas.microsoft.com/office/powerpoint/2010/main" val="2093677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Handoff</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It may happen that, during a conversation, the mobile station moves from one cell to another. When it does, the signal may become weak. To solve this problem, the MSC monitors the level of the signal every few seconds. If the strength of the signal  diminishes, the MSC seeks a new cell that can better accommodate the communication. The MSC then changes the channel carrying the call (hands the signal off from the old channel to a new one).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49</a:t>
            </a:fld>
            <a:endParaRPr lang="en-US"/>
          </a:p>
        </p:txBody>
      </p:sp>
    </p:spTree>
    <p:extLst>
      <p:ext uri="{BB962C8B-B14F-4D97-AF65-F5344CB8AC3E}">
        <p14:creationId xmlns:p14="http://schemas.microsoft.com/office/powerpoint/2010/main" val="907484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 A telephone system</a:t>
            </a:r>
          </a:p>
        </p:txBody>
      </p:sp>
      <p:pic>
        <p:nvPicPr>
          <p:cNvPr id="10" name="Picture 2" descr="An illustration of the telephone system.">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2239666"/>
            <a:ext cx="8412480" cy="24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118029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Roaming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One feature of cellular telephony is called roaming. Roaming means, in principle, that a user can have access to communication or can be reached where there is coverage. A service provider usually has limited coverage. Neighboring service providers can provide extended coverage through a roaming contract. The situation is similar to snail mail between countries. The charge for delivery of a letter between two countries can be divided upon agreement by the two countries.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50</a:t>
            </a:fld>
            <a:endParaRPr lang="en-US"/>
          </a:p>
        </p:txBody>
      </p:sp>
    </p:spTree>
    <p:extLst>
      <p:ext uri="{BB962C8B-B14F-4D97-AF65-F5344CB8AC3E}">
        <p14:creationId xmlns:p14="http://schemas.microsoft.com/office/powerpoint/2010/main" val="1764664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5.3.2 First Generation (1G)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latin typeface="Times-Roman"/>
              </a:rPr>
              <a:t>Cellular telephony is now in its fourth generation. The first generation was designed for voice communication using analog signals. We discuss one first-generation mobile system used in North America, AMPS.</a:t>
            </a:r>
            <a:endParaRPr lang="en-US" dirty="0"/>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288897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AMPS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Advanced Mobile Phone System (AMPS) is one of the leading analog cellular systems in North America. It uses FDMA to separate channels in a link.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206464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5.16 Cellular bands for AMPs</a:t>
            </a:r>
          </a:p>
        </p:txBody>
      </p:sp>
      <p:pic>
        <p:nvPicPr>
          <p:cNvPr id="9" name="Picture 2" descr="&quot;An illustration shows forward communication base to mobile and reverses communication mobile to base.&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0508" y="2613534"/>
            <a:ext cx="8402983" cy="2068784"/>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1957522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5.17 AMPS reverse communication band</a:t>
            </a:r>
          </a:p>
        </p:txBody>
      </p:sp>
      <p:pic>
        <p:nvPicPr>
          <p:cNvPr id="9" name="Picture 2" descr="&quot;An illustration shows Frequency Modulation and Frequency Division Multiple Access.&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005840" y="1197453"/>
            <a:ext cx="7132320" cy="502658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1655094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5.3.3 Second Generation (2G)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To provide higher-quality (less noise-prone) mobile voice communications, the second generation of the cellular phone network was developed. While the first generation was designed for analog voice communication, the second generation was mainly designed for digitized voice. Three major systems evolved in the second generation: D-AMPS, GSM, and CDMA.</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2604036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D-AMPS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product of the evolution of the analog AMPS into a digital system is digital AMPS (D-AMPS). D-AMPS was designed to be backward-compatible with AMPS. This means that in a cell, one telephone can use AMPS and another D-AMPS. D-AMPS was first defined by IS-54 (Interim Standard 54) and later revised by IS-136.</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4936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5.18 D-AMPS</a:t>
            </a:r>
          </a:p>
        </p:txBody>
      </p:sp>
      <p:pic>
        <p:nvPicPr>
          <p:cNvPr id="9" name="Picture 2" descr="An illustration shows a block diagram representing the digital advanced mobile phone service (D-AMP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548640" y="1308588"/>
            <a:ext cx="8046720" cy="4833719"/>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57</a:t>
            </a:fld>
            <a:endParaRPr lang="en-US"/>
          </a:p>
        </p:txBody>
      </p:sp>
    </p:spTree>
    <p:extLst>
      <p:ext uri="{BB962C8B-B14F-4D97-AF65-F5344CB8AC3E}">
        <p14:creationId xmlns:p14="http://schemas.microsoft.com/office/powerpoint/2010/main" val="1433223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GMS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latin typeface="Times" panose="02020603050405020304" pitchFamily="18" charset="0"/>
              </a:rPr>
              <a:t>The Global System for Mobile Communication (GSM) is a European standard that was developed to provide a common second-generation technology for all Europe. The aim was to replace a number of incompatible first-generation technologies.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1116315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5.19 GSM bands</a:t>
            </a:r>
          </a:p>
        </p:txBody>
      </p:sp>
      <p:pic>
        <p:nvPicPr>
          <p:cNvPr id="9" name="Picture 2" descr="An illustration shows the bandwidths of the reverse band and the forward band with 124 channel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65760" y="1418505"/>
            <a:ext cx="8412480" cy="465631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1925793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Local Loop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One component of the telephone network is the </a:t>
            </a:r>
            <a:r>
              <a:rPr lang="en-US" i="0" dirty="0"/>
              <a:t>local loop,</a:t>
            </a:r>
            <a:r>
              <a:rPr lang="en-US" dirty="0"/>
              <a:t> a twisted-pair cable that connects the subscriber telephone to the nearest end office or local central office.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96230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5.20 GSM</a:t>
            </a:r>
          </a:p>
        </p:txBody>
      </p:sp>
      <p:pic>
        <p:nvPicPr>
          <p:cNvPr id="9" name="Picture 2" descr="An illustration shows a block diagram representing the global system for mobile communic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851990" y="1071390"/>
            <a:ext cx="7440018" cy="5121943"/>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249796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5.21 </a:t>
            </a:r>
            <a:r>
              <a:rPr lang="en-US" altLang="en-US" dirty="0" err="1">
                <a:solidFill>
                  <a:schemeClr val="tx1"/>
                </a:solidFill>
              </a:rPr>
              <a:t>Multiframe</a:t>
            </a:r>
            <a:r>
              <a:rPr lang="en-US" altLang="en-US" dirty="0">
                <a:solidFill>
                  <a:schemeClr val="tx1"/>
                </a:solidFill>
              </a:rPr>
              <a:t> components</a:t>
            </a:r>
          </a:p>
        </p:txBody>
      </p:sp>
      <p:pic>
        <p:nvPicPr>
          <p:cNvPr id="9" name="Picture 2" descr="An illustration shows the multi-frame component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290754" y="1071390"/>
            <a:ext cx="6562489" cy="5121943"/>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146239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IS-95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latin typeface="Times" panose="02020603050405020304" pitchFamily="18" charset="0"/>
              </a:rPr>
              <a:t>One of the dominant second-generation standards in North America is Interim-Standard 95 (IS-95). It is based on CDMA and DSSS.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1647200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5.22 IS-95 forward transmission</a:t>
            </a:r>
          </a:p>
        </p:txBody>
      </p:sp>
      <p:pic>
        <p:nvPicPr>
          <p:cNvPr id="9" name="Picture 2" descr="&quot;The block diagram of the IS 95 forward transmission channel is shown.&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677287"/>
            <a:ext cx="8595360" cy="3847784"/>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997600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5.23 IS95 reverse transmission</a:t>
            </a:r>
          </a:p>
        </p:txBody>
      </p:sp>
      <p:pic>
        <p:nvPicPr>
          <p:cNvPr id="9" name="Picture 2" descr="&quot;The block diagram of the IS 95 reverse transmission channel is shown.&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484899"/>
            <a:ext cx="8595360" cy="420764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1625137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5.3.4 Third Generation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third generation of cellular telephony refers to a combination of technologies that provide both digital data and voice communication. Using a small portable device, a person is able to talk to anyone else in the world with a voice quality similar to that of the existing fixed telephone network.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1121126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5.24 IMT-2000 radio interface</a:t>
            </a:r>
          </a:p>
        </p:txBody>
      </p:sp>
      <p:pic>
        <p:nvPicPr>
          <p:cNvPr id="9" name="Picture 2" descr="An illustration shows the IMT 2000 radio interfaces for the third generation mobile system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602216"/>
            <a:ext cx="8595360" cy="197301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266992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5.3.5 Fourth Generation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fourth generation of cellular telephony is expected to be a complete evolution in wireless communications. Some of the objectives defined by the 4G working group are discussed later.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3589331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Access Scheme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To increase efficiency, capacity, and scalability, new access techniques are being considered for 4G. For example, orthogonal FDMA (OFDMA) and interleaved FDMA (IFDMA) are being considered respectively for the downlink and uplink of the next generation Universal Mobile Telecommunications System (UMTS). Similarly, multi-carrier code division multiple access (MC-CDMA) is proposed for the IEEE 802.20 standard.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3569497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Modulation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More efficient quadrature amplitude modulation (64-QAM) is being proposed for use with the Long-Term Evolution (LTE) standards.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660634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Trunks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Trunks are transmission media that handle the communication between offices. A trunk normally handles hundreds or thousands of connections through multiplexing. Transmission is usually through optical fibers or satellite links.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3079765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Radio System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fourth generation uses a Software Defined Radio (SDR) system. Unlike a common radio that uses hardware, the components of an SDR are pieces of software and thus flexible. The SDR can change its program to shift its frequencies to mitigate frequency interference.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2806818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Antenna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The multiple-input multiple-output (MIMO) and multi-user MIMO (MU-MIMO) antenna system, a branch of intelligent antenna, is proposed for 4G. Using this antenna system together with special multiplexing, 4G allows independent streams to be transmitted simultaneously from all the antennas to increase the data rate into multiple folds. MIMO also allows the transmitter and receiver coordinates to move to an open frequency when interference occurs.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2672949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Application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A satellite network is a combination of nodes, some of which are satellites, that provides communication from one point on the Earth to another. A node in the network can be a satellite, an Earth station, or an end-user terminal or telephone.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278394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5-4 SATELITE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rPr>
              <a:t>A satellite network is a combination of nodes, some of which are satellites, that provides communication from one point on the Earth to another. A node in the network can be a satellite, an Earth station, or an end-user terminal or telephone.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219423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5.4.1 Operation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Let us first discuss some general issue related to the operation of satellites.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74</a:t>
            </a:fld>
            <a:endParaRPr lang="en-US"/>
          </a:p>
        </p:txBody>
      </p:sp>
    </p:spTree>
    <p:extLst>
      <p:ext uri="{BB962C8B-B14F-4D97-AF65-F5344CB8AC3E}">
        <p14:creationId xmlns:p14="http://schemas.microsoft.com/office/powerpoint/2010/main" val="37105151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Orbits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An artificial satellite needs to have an orbit, the path in which it travels around the Earth. The orbit can be equatorial, inclined, or polar, as shown in Figure 5.25.</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3965988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5.25 Satellite orbits</a:t>
            </a:r>
          </a:p>
        </p:txBody>
      </p:sp>
      <p:pic>
        <p:nvPicPr>
          <p:cNvPr id="10" name="Picture 2" descr="An illustration shows the different orbits of the satellite. ">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365760" y="2449808"/>
            <a:ext cx="8412480" cy="225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1697414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05F6-B36C-4992-9E13-950592C4BF04}"/>
              </a:ext>
            </a:extLst>
          </p:cNvPr>
          <p:cNvSpPr>
            <a:spLocks noGrp="1"/>
          </p:cNvSpPr>
          <p:nvPr>
            <p:ph type="title"/>
          </p:nvPr>
        </p:nvSpPr>
        <p:spPr/>
        <p:txBody>
          <a:bodyPr/>
          <a:lstStyle/>
          <a:p>
            <a:r>
              <a:rPr lang="en-US" dirty="0"/>
              <a:t>Example 5.1</a:t>
            </a:r>
          </a:p>
        </p:txBody>
      </p:sp>
      <p:sp>
        <p:nvSpPr>
          <p:cNvPr id="3" name="Content Placeholder 2">
            <a:extLst>
              <a:ext uri="{FF2B5EF4-FFF2-40B4-BE49-F238E27FC236}">
                <a16:creationId xmlns:a16="http://schemas.microsoft.com/office/drawing/2014/main" id="{86383103-5076-464D-881B-74FB028DB10D}"/>
              </a:ext>
            </a:extLst>
          </p:cNvPr>
          <p:cNvSpPr>
            <a:spLocks noGrp="1"/>
          </p:cNvSpPr>
          <p:nvPr>
            <p:ph sz="quarter" idx="11"/>
          </p:nvPr>
        </p:nvSpPr>
        <p:spPr>
          <a:xfrm>
            <a:off x="342900" y="1276710"/>
            <a:ext cx="8458200" cy="494940"/>
          </a:xfrm>
        </p:spPr>
        <p:txBody>
          <a:bodyPr/>
          <a:lstStyle/>
          <a:p>
            <a:r>
              <a:rPr lang="en-US" i="0" dirty="0"/>
              <a:t>What is the period of the moon, according to Kepler’s law?</a:t>
            </a:r>
          </a:p>
        </p:txBody>
      </p:sp>
      <p:graphicFrame>
        <p:nvGraphicFramePr>
          <p:cNvPr id="8" name="Object 3">
            <a:extLst>
              <a:ext uri="{FF2B5EF4-FFF2-40B4-BE49-F238E27FC236}">
                <a16:creationId xmlns:a16="http://schemas.microsoft.com/office/drawing/2014/main" id="{F5386675-0E49-4497-8FF7-DFD33CAF634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85189696"/>
              </p:ext>
            </p:extLst>
          </p:nvPr>
        </p:nvGraphicFramePr>
        <p:xfrm>
          <a:off x="3181350" y="2008188"/>
          <a:ext cx="2781300" cy="342900"/>
        </p:xfrm>
        <a:graphic>
          <a:graphicData uri="http://schemas.openxmlformats.org/presentationml/2006/ole">
            <mc:AlternateContent xmlns:mc="http://schemas.openxmlformats.org/markup-compatibility/2006">
              <mc:Choice xmlns:v="urn:schemas-microsoft-com:vml" Requires="v">
                <p:oleObj name="Equation" r:id="rId2" imgW="2781000" imgH="342720" progId="Equation.DSMT4">
                  <p:embed/>
                </p:oleObj>
              </mc:Choice>
              <mc:Fallback>
                <p:oleObj name="Equation" r:id="rId2" imgW="2781000" imgH="342720" progId="Equation.DSMT4">
                  <p:embed/>
                  <p:pic>
                    <p:nvPicPr>
                      <p:cNvPr id="8" name="Object 3">
                        <a:extLst>
                          <a:ext uri="{FF2B5EF4-FFF2-40B4-BE49-F238E27FC236}">
                            <a16:creationId xmlns:a16="http://schemas.microsoft.com/office/drawing/2014/main" id="{F5386675-0E49-4497-8FF7-DFD33CAF6347}"/>
                          </a:ext>
                          <a:ext uri="{C183D7F6-B498-43B3-948B-1728B52AA6E4}">
                            <adec:decorative xmlns:adec="http://schemas.microsoft.com/office/drawing/2017/decorative" val="1"/>
                          </a:ext>
                        </a:extLst>
                      </p:cNvPr>
                      <p:cNvPicPr/>
                      <p:nvPr/>
                    </p:nvPicPr>
                    <p:blipFill>
                      <a:blip r:embed="rId3"/>
                      <a:stretch>
                        <a:fillRect/>
                      </a:stretch>
                    </p:blipFill>
                    <p:spPr>
                      <a:xfrm>
                        <a:off x="3181350" y="2008188"/>
                        <a:ext cx="2781300" cy="3429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633E8989-6F51-4EC2-B439-211AB30354AC}"/>
              </a:ext>
            </a:extLst>
          </p:cNvPr>
          <p:cNvSpPr>
            <a:spLocks noGrp="1"/>
          </p:cNvSpPr>
          <p:nvPr>
            <p:ph sz="quarter" idx="15"/>
          </p:nvPr>
        </p:nvSpPr>
        <p:spPr>
          <a:xfrm>
            <a:off x="342900" y="2810616"/>
            <a:ext cx="8458200" cy="2104284"/>
          </a:xfrm>
        </p:spPr>
        <p:txBody>
          <a:bodyPr/>
          <a:lstStyle/>
          <a:p>
            <a:pPr algn="just"/>
            <a:r>
              <a:rPr lang="en-US" i="0" dirty="0"/>
              <a:t>Here C is a constant approximately equal to 1/100. The period is in seconds and the distance in kilometers.</a:t>
            </a:r>
          </a:p>
          <a:p>
            <a:pPr algn="just">
              <a:spcBef>
                <a:spcPts val="1800"/>
              </a:spcBef>
            </a:pPr>
            <a:r>
              <a:rPr lang="en-US" b="1" i="0" dirty="0">
                <a:solidFill>
                  <a:srgbClr val="C00000"/>
                </a:solidFill>
              </a:rPr>
              <a:t>Solution</a:t>
            </a:r>
          </a:p>
          <a:p>
            <a:r>
              <a:rPr lang="en-US" i="0" dirty="0"/>
              <a:t>Applying the formula, we get the following.</a:t>
            </a:r>
            <a:endParaRPr lang="en-US" dirty="0"/>
          </a:p>
        </p:txBody>
      </p:sp>
      <p:graphicFrame>
        <p:nvGraphicFramePr>
          <p:cNvPr id="9" name="Object 5">
            <a:extLst>
              <a:ext uri="{FF2B5EF4-FFF2-40B4-BE49-F238E27FC236}">
                <a16:creationId xmlns:a16="http://schemas.microsoft.com/office/drawing/2014/main" id="{D34986DC-E32C-461A-A35E-BE98AB2253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15351896"/>
              </p:ext>
            </p:extLst>
          </p:nvPr>
        </p:nvGraphicFramePr>
        <p:xfrm>
          <a:off x="869950" y="5380038"/>
          <a:ext cx="7594600" cy="495300"/>
        </p:xfrm>
        <a:graphic>
          <a:graphicData uri="http://schemas.openxmlformats.org/presentationml/2006/ole">
            <mc:AlternateContent xmlns:mc="http://schemas.openxmlformats.org/markup-compatibility/2006">
              <mc:Choice xmlns:v="urn:schemas-microsoft-com:vml" Requires="v">
                <p:oleObj name="Equation" r:id="rId4" imgW="7594560" imgH="495000" progId="Equation.DSMT4">
                  <p:embed/>
                </p:oleObj>
              </mc:Choice>
              <mc:Fallback>
                <p:oleObj name="Equation" r:id="rId4" imgW="7594560" imgH="495000" progId="Equation.DSMT4">
                  <p:embed/>
                  <p:pic>
                    <p:nvPicPr>
                      <p:cNvPr id="9" name="Object 5">
                        <a:extLst>
                          <a:ext uri="{FF2B5EF4-FFF2-40B4-BE49-F238E27FC236}">
                            <a16:creationId xmlns:a16="http://schemas.microsoft.com/office/drawing/2014/main" id="{D34986DC-E32C-461A-A35E-BE98AB225384}"/>
                          </a:ext>
                          <a:ext uri="{C183D7F6-B498-43B3-948B-1728B52AA6E4}">
                            <adec:decorative xmlns:adec="http://schemas.microsoft.com/office/drawing/2017/decorative" val="1"/>
                          </a:ext>
                        </a:extLst>
                      </p:cNvPr>
                      <p:cNvPicPr/>
                      <p:nvPr/>
                    </p:nvPicPr>
                    <p:blipFill>
                      <a:blip r:embed="rId5"/>
                      <a:stretch>
                        <a:fillRect/>
                      </a:stretch>
                    </p:blipFill>
                    <p:spPr>
                      <a:xfrm>
                        <a:off x="869950" y="5380038"/>
                        <a:ext cx="7594600" cy="495300"/>
                      </a:xfrm>
                      <a:prstGeom prst="rect">
                        <a:avLst/>
                      </a:prstGeom>
                    </p:spPr>
                  </p:pic>
                </p:oleObj>
              </mc:Fallback>
            </mc:AlternateContent>
          </a:graphicData>
        </a:graphic>
      </p:graphicFrame>
      <p:sp>
        <p:nvSpPr>
          <p:cNvPr id="7" name="Slide Number Placeholder 6">
            <a:extLst>
              <a:ext uri="{FF2B5EF4-FFF2-40B4-BE49-F238E27FC236}">
                <a16:creationId xmlns:a16="http://schemas.microsoft.com/office/drawing/2014/main" id="{AD30C7F1-7E3F-4AB5-8202-A4F760DCA4B9}"/>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2477007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242F-94B5-40BE-9E0A-45A1A52D135E}"/>
              </a:ext>
            </a:extLst>
          </p:cNvPr>
          <p:cNvSpPr>
            <a:spLocks noGrp="1"/>
          </p:cNvSpPr>
          <p:nvPr>
            <p:ph type="title"/>
          </p:nvPr>
        </p:nvSpPr>
        <p:spPr/>
        <p:txBody>
          <a:bodyPr/>
          <a:lstStyle/>
          <a:p>
            <a:r>
              <a:rPr lang="en-US" dirty="0"/>
              <a:t>Example 5.2</a:t>
            </a:r>
          </a:p>
        </p:txBody>
      </p:sp>
      <p:sp>
        <p:nvSpPr>
          <p:cNvPr id="3" name="Content Placeholder 2">
            <a:extLst>
              <a:ext uri="{FF2B5EF4-FFF2-40B4-BE49-F238E27FC236}">
                <a16:creationId xmlns:a16="http://schemas.microsoft.com/office/drawing/2014/main" id="{218EB84D-3AEE-4BE3-BDE5-B1C9F5F10425}"/>
              </a:ext>
            </a:extLst>
          </p:cNvPr>
          <p:cNvSpPr>
            <a:spLocks noGrp="1"/>
          </p:cNvSpPr>
          <p:nvPr>
            <p:ph sz="quarter" idx="11"/>
          </p:nvPr>
        </p:nvSpPr>
        <p:spPr/>
        <p:txBody>
          <a:bodyPr/>
          <a:lstStyle/>
          <a:p>
            <a:r>
              <a:rPr lang="en-US" i="0" dirty="0"/>
              <a:t>What is the period of a satellite that is located at an orbit approximately 37865 Km above the Earth?</a:t>
            </a:r>
            <a:endParaRPr lang="en-US" sz="2000" i="0" dirty="0"/>
          </a:p>
          <a:p>
            <a:pPr algn="just">
              <a:spcBef>
                <a:spcPts val="3600"/>
              </a:spcBef>
            </a:pPr>
            <a:r>
              <a:rPr lang="en-US" b="1" i="0" dirty="0">
                <a:solidFill>
                  <a:srgbClr val="C00000"/>
                </a:solidFill>
              </a:rPr>
              <a:t>Solution</a:t>
            </a:r>
          </a:p>
          <a:p>
            <a:r>
              <a:rPr lang="en-US" i="0" dirty="0"/>
              <a:t>Applying the formula, we get the following</a:t>
            </a:r>
            <a:r>
              <a:rPr lang="en-US" sz="2800" i="0" dirty="0"/>
              <a:t>.</a:t>
            </a:r>
            <a:endParaRPr lang="en-US" dirty="0"/>
          </a:p>
        </p:txBody>
      </p:sp>
      <p:graphicFrame>
        <p:nvGraphicFramePr>
          <p:cNvPr id="8" name="Object 3">
            <a:extLst>
              <a:ext uri="{FF2B5EF4-FFF2-40B4-BE49-F238E27FC236}">
                <a16:creationId xmlns:a16="http://schemas.microsoft.com/office/drawing/2014/main" id="{B44A73F8-2A84-4738-9B3E-74043A59D96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69997562"/>
              </p:ext>
            </p:extLst>
          </p:nvPr>
        </p:nvGraphicFramePr>
        <p:xfrm>
          <a:off x="1103313" y="4100513"/>
          <a:ext cx="6604000" cy="495300"/>
        </p:xfrm>
        <a:graphic>
          <a:graphicData uri="http://schemas.openxmlformats.org/presentationml/2006/ole">
            <mc:AlternateContent xmlns:mc="http://schemas.openxmlformats.org/markup-compatibility/2006">
              <mc:Choice xmlns:v="urn:schemas-microsoft-com:vml" Requires="v">
                <p:oleObj name="Equation" r:id="rId2" imgW="6603840" imgH="495000" progId="Equation.DSMT4">
                  <p:embed/>
                </p:oleObj>
              </mc:Choice>
              <mc:Fallback>
                <p:oleObj name="Equation" r:id="rId2" imgW="6603840" imgH="495000" progId="Equation.DSMT4">
                  <p:embed/>
                  <p:pic>
                    <p:nvPicPr>
                      <p:cNvPr id="8" name="Object 3">
                        <a:extLst>
                          <a:ext uri="{FF2B5EF4-FFF2-40B4-BE49-F238E27FC236}">
                            <a16:creationId xmlns:a16="http://schemas.microsoft.com/office/drawing/2014/main" id="{B44A73F8-2A84-4738-9B3E-74043A59D960}"/>
                          </a:ext>
                          <a:ext uri="{C183D7F6-B498-43B3-948B-1728B52AA6E4}">
                            <adec:decorative xmlns:adec="http://schemas.microsoft.com/office/drawing/2017/decorative" val="1"/>
                          </a:ext>
                        </a:extLst>
                      </p:cNvPr>
                      <p:cNvPicPr/>
                      <p:nvPr/>
                    </p:nvPicPr>
                    <p:blipFill>
                      <a:blip r:embed="rId3"/>
                      <a:stretch>
                        <a:fillRect/>
                      </a:stretch>
                    </p:blipFill>
                    <p:spPr>
                      <a:xfrm>
                        <a:off x="1103313" y="4100513"/>
                        <a:ext cx="6604000" cy="4953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D51F575F-E698-4613-A322-E67A3074D50C}"/>
              </a:ext>
            </a:extLst>
          </p:cNvPr>
          <p:cNvSpPr>
            <a:spLocks noGrp="1"/>
          </p:cNvSpPr>
          <p:nvPr>
            <p:ph sz="quarter" idx="15"/>
          </p:nvPr>
        </p:nvSpPr>
        <p:spPr>
          <a:xfrm>
            <a:off x="342900" y="5040630"/>
            <a:ext cx="8458200" cy="856086"/>
          </a:xfrm>
        </p:spPr>
        <p:txBody>
          <a:bodyPr/>
          <a:lstStyle/>
          <a:p>
            <a:r>
              <a:rPr lang="en-US" i="0" dirty="0"/>
              <a:t>This means that a satellite located at 35,786 km has a period of 24 hours.</a:t>
            </a:r>
          </a:p>
        </p:txBody>
      </p:sp>
      <p:sp>
        <p:nvSpPr>
          <p:cNvPr id="7" name="Slide Number Placeholder 5">
            <a:extLst>
              <a:ext uri="{FF2B5EF4-FFF2-40B4-BE49-F238E27FC236}">
                <a16:creationId xmlns:a16="http://schemas.microsoft.com/office/drawing/2014/main" id="{29E8A679-23F0-498C-85E0-8EEA6DF993C5}"/>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2300400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Footprint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rPr>
              <a:t>Satellites process microwaves with bidirectional antennas (line-of-sight). Therefore, the signal from a satellite is normally aimed at a specific area called the footprint. The signal power at the center of the footprint is maximum. The power decreases as we move out from the footprint center. The boundary of the footprint is the location where the power level is at a predefined threshold.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300046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Switching Office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t>To avoid having a permanent physical link between any two subscribers, the telephone company has switches located in a switching office. A switch connects several local loops or trunks and allows a connection between different subscribers.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2748747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Frequency Band for Satellite Communication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solidFill>
                  <a:srgbClr val="000000"/>
                </a:solidFill>
              </a:rPr>
              <a:t>The frequencies reserved for satellite microwave communication are in the gigahertz (GHz) range. Each satellite sends and receives over two different bands. Transmission from the Earth to the satellite is called the uplink. Transmission from the satellite to the Earth is called the downlink.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31634635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Three Categories of Satellites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Based on the location of the orbit, satellites can be divided into three categories: geostationary Earth orbit (GEO), low-Earth-orbit (LEO), and medium-Earth-orbit (MEO).</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10350117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5.26 Satellite orbit altitudes</a:t>
            </a:r>
          </a:p>
        </p:txBody>
      </p:sp>
      <p:pic>
        <p:nvPicPr>
          <p:cNvPr id="10" name="Picture 2" descr="A graph of altitude in kilometers versus earth surface is shown.">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685800" y="1220099"/>
            <a:ext cx="7772400" cy="492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500438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5.4.2 GEO Satellite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Line-of-sight propagation requires that the sending and receiving antennas be locked onto each other’s location at all times. For this reason, a satellite that moves faster or slower than the Earth’s rotation is useful only for short periods. To ensure constant communication, the satellite must move at the same speed as the Earth so that it seems to remain fixed above a certain spot. Such satellites are called geostationary.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984761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5.27 Satellites in geostationary orbit</a:t>
            </a:r>
          </a:p>
        </p:txBody>
      </p:sp>
      <p:pic>
        <p:nvPicPr>
          <p:cNvPr id="10" name="Picture 2" descr="An illustration shows three satellites in geostationary orbit.">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1771015" y="1220099"/>
            <a:ext cx="5601969" cy="492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2257527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5.4.3 MEO Satellite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Medium-Earth-orbit (MEO) satellites are positioned between the two Van Allen belts. A satellite at this orbit takes approximately 6 to 8 hours to circle the Earth.</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3687184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Global Positioning System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One example of a MEO satellite system is the Global Positioning System (GPS), contracted and operated by the U.S. Department of Defense, orbiting at an altitude about 18,000 km (11,000 mi) above the Earth.</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3564326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5.28 Orbits for global positioning system </a:t>
            </a:r>
          </a:p>
        </p:txBody>
      </p:sp>
      <p:pic>
        <p:nvPicPr>
          <p:cNvPr id="10" name="Picture 2" descr="An illustration shows many satellites revolving around the earth in multiple elliptical orbits.">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2121701" y="1220099"/>
            <a:ext cx="4900596" cy="492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13066855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5.29 Trilateration on a plane</a:t>
            </a:r>
          </a:p>
        </p:txBody>
      </p:sp>
      <p:pic>
        <p:nvPicPr>
          <p:cNvPr id="10" name="Picture 2" descr="&quot;Two illustrations portray the two-dimensional trilateration and the three-dimensional trilateration.&quot;">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274320" y="1747543"/>
            <a:ext cx="8595360" cy="382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898780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5.4.4 LEO Satellite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Low-Earth-orbit (LEO) satellites have polar orbits. The altitude is between 500 and 2000 km, with a rotation period of 90 to 120 min. The satellite has a speed of 20,000 to 25,000 km/h. A LEO system usually has a cellular type of access, similar to the cellular telephone system. The footprint normally has a diameter of 8000 km.</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266025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5.1.2 LATAs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latin typeface="Times-Roman"/>
              </a:rPr>
              <a:t>After the divestiture of 1984, the United States was divided into more than 200 local-access transport areas (LATAs). The number of LATAs has increased since then. A LATA can be a small or large metropolitan area. A small state may have one single LATA; a large state may have several LATAs. A LATA boundary may overlap the boundary of a state; part of a LATA can be in one state, part in another state.</a:t>
            </a:r>
            <a:endParaRPr lang="en-US" dirty="0"/>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3549884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5.30 Leo Satellite</a:t>
            </a:r>
          </a:p>
        </p:txBody>
      </p:sp>
      <p:pic>
        <p:nvPicPr>
          <p:cNvPr id="10" name="Picture 2" descr="An illustration of a low earth orbit satellite system is shown.">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274320" y="1890146"/>
            <a:ext cx="8595360" cy="354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10398595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1997930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5.1 A telephone system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figure shows several telephones passing signals to end offices by local loops. The end office connects to tandem offices and then to regional offices through trunks.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5.2 Switching offices in a LATA</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that the signals from tandem (toll) offices connect to multiple end offices. The end offices connect to various telephones by local loops.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37688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5.3 Point of presence (POP)</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X C A network connects with two I X C A toll offices. One I X C A toll office connects to the point of presence (P O P) of L A T A, where the P O P connects to tandem offices and End offices and telephones. Another I X C A toll office connects to the I X C B network. The I X C B network connects to two I X C B toll offices. The first I X C B toll office connects to another P O P of first L A T A which then connects to tandem offices to end offices to telephones. The I X C A toll office connects to the I X C B network that connects to the P O P of the second L A T A. The I X C B toll office connects to another P O P of second L A T A. The two P O P connect to tandem offices to end offices to telephones.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88118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5.4 Data transfer and signaling networks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block diagram shows a signaling network and the data transfer network connected via signal points that are in turn connected to telephones. The signaling network has three signal transfer points in series. A database and a service control point are connected to the signaling network on top.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59007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5.5 Layers in SS7</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the SS 7 layers. The layers from bottom to top are as follows. The physical layer represents message transfer part level 1, the data-link layer represents message transfer part level 2, the network layer represents message transfer part level 3, and the upper layers represent transaction capabilities application port, telephone user port on top, and signaling connection control point on the bottom, and I S D N user port.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91996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5.6 Telephone line bandwidth</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graph with the x-axis representing bandwidth is shown. The graph shows 2400 Hertz is used for data that ranges between 600 and 3000 hertz and 3000 Hertz are used for the voice that ranges between300 and 3300 hertz.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88528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5.7 Modulation/demodulation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signal from laptop A passes to the modem then to a telephone company (T E L C O). The telephone company connects to the telephone network to T E L C O and then to the modem. From the modem, it reaches a laptop B.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20872856"/>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7338</TotalTime>
  <Words>6490</Words>
  <Application>Microsoft Office PowerPoint</Application>
  <PresentationFormat>On-screen Show (4:3)</PresentationFormat>
  <Paragraphs>419</Paragraphs>
  <Slides>119</Slides>
  <Notes>0</Notes>
  <HiddenSlides>28</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119</vt:i4>
      </vt:variant>
    </vt:vector>
  </HeadingPairs>
  <TitlesOfParts>
    <vt:vector size="131" baseType="lpstr">
      <vt:lpstr>Arial</vt:lpstr>
      <vt:lpstr>Calibri</vt:lpstr>
      <vt:lpstr>Times</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Equation</vt:lpstr>
      <vt:lpstr>Chapter 05</vt:lpstr>
      <vt:lpstr>Chapter 5: Outline</vt:lpstr>
      <vt:lpstr>5-1 TELEPHONE NETWORK</vt:lpstr>
      <vt:lpstr>5.1.1 Major Components</vt:lpstr>
      <vt:lpstr>Figure 5.1 A telephone system</vt:lpstr>
      <vt:lpstr>Local Loop</vt:lpstr>
      <vt:lpstr>Trunks</vt:lpstr>
      <vt:lpstr>Switching Office</vt:lpstr>
      <vt:lpstr>5.1.2 LATAs</vt:lpstr>
      <vt:lpstr>Intra-LATA Service</vt:lpstr>
      <vt:lpstr>Figure 5.2 Switching offices in a LATA</vt:lpstr>
      <vt:lpstr>Inter-LATA Service</vt:lpstr>
      <vt:lpstr>Points of Presence</vt:lpstr>
      <vt:lpstr>Figure 5.3 Point of presence (POP)</vt:lpstr>
      <vt:lpstr>5.1.3  Signaling</vt:lpstr>
      <vt:lpstr>Data Transfer Network</vt:lpstr>
      <vt:lpstr>Signaling Network</vt:lpstr>
      <vt:lpstr>Figure 5.4 Data transfer and signaling networks </vt:lpstr>
      <vt:lpstr>Signaling System Seven (SS7)</vt:lpstr>
      <vt:lpstr>Figure 5.5 Layers in SS7</vt:lpstr>
      <vt:lpstr>5.1.4 Services Provide by Telephone</vt:lpstr>
      <vt:lpstr>Analog Services</vt:lpstr>
      <vt:lpstr>Digital Services</vt:lpstr>
      <vt:lpstr>5.1.5 Dial-Up Service</vt:lpstr>
      <vt:lpstr>Figure 5.6 Telephone line bandwidth</vt:lpstr>
      <vt:lpstr>Figure 5.7 Modulation/demodulation</vt:lpstr>
      <vt:lpstr>56K Modems</vt:lpstr>
      <vt:lpstr>Figure 5.8 Dial-up network to provide Internet services</vt:lpstr>
      <vt:lpstr>5.1.6 Digital Subscriber Line</vt:lpstr>
      <vt:lpstr>Using Existing Local Loop</vt:lpstr>
      <vt:lpstr>Figure 5.9 ADSL point-to-point network</vt:lpstr>
      <vt:lpstr>5-2 CABLE NETWORK</vt:lpstr>
      <vt:lpstr>5.2.1 Traditional Cable Network</vt:lpstr>
      <vt:lpstr>Figure 5.10 Traditional cable TV network</vt:lpstr>
      <vt:lpstr>5.2.2 Hybrid Fiber-Coaxial Network</vt:lpstr>
      <vt:lpstr>Figure 5.11 Hybrid fiber-coaxial (HFC) network</vt:lpstr>
      <vt:lpstr>5.2.3 Cable TV for Data Transfer</vt:lpstr>
      <vt:lpstr>Figure 5.12 Division of coaxial cable band by CATV</vt:lpstr>
      <vt:lpstr>Sharing</vt:lpstr>
      <vt:lpstr>CM and CMTS</vt:lpstr>
      <vt:lpstr>Figure 5.13 Cable modem transmission system (CMTS)</vt:lpstr>
      <vt:lpstr>5-3 CELLULAR TELEPHONY</vt:lpstr>
      <vt:lpstr>Figure 5.14 Cellular system</vt:lpstr>
      <vt:lpstr>5.3.1 Operation</vt:lpstr>
      <vt:lpstr>Frequency-Reuse Principle</vt:lpstr>
      <vt:lpstr>Figure 5.15 Frequency reuse pattern</vt:lpstr>
      <vt:lpstr>Transmitting</vt:lpstr>
      <vt:lpstr>Receiving</vt:lpstr>
      <vt:lpstr>Handoff</vt:lpstr>
      <vt:lpstr>Roaming</vt:lpstr>
      <vt:lpstr>5.3.2 First Generation (1G)</vt:lpstr>
      <vt:lpstr>AMPS</vt:lpstr>
      <vt:lpstr>Figure 5.16 Cellular bands for AMPs</vt:lpstr>
      <vt:lpstr>Figure 5.17 AMPS reverse communication band</vt:lpstr>
      <vt:lpstr>5.3.3 Second Generation (2G)</vt:lpstr>
      <vt:lpstr>D-AMPS</vt:lpstr>
      <vt:lpstr>Figure 5.18 D-AMPS</vt:lpstr>
      <vt:lpstr>GMS</vt:lpstr>
      <vt:lpstr>Figure 5.19 GSM bands</vt:lpstr>
      <vt:lpstr>Figure 5.20 GSM</vt:lpstr>
      <vt:lpstr>Figure 5.21 Multiframe components</vt:lpstr>
      <vt:lpstr>IS-95</vt:lpstr>
      <vt:lpstr>Figure 5.22 IS-95 forward transmission</vt:lpstr>
      <vt:lpstr>Figure 5.23 IS95 reverse transmission</vt:lpstr>
      <vt:lpstr>5.3.4 Third Generation</vt:lpstr>
      <vt:lpstr>Figure 5.24 IMT-2000 radio interface</vt:lpstr>
      <vt:lpstr>5.3.5 Fourth Generation</vt:lpstr>
      <vt:lpstr>Access Scheme</vt:lpstr>
      <vt:lpstr>Modulation</vt:lpstr>
      <vt:lpstr>Radio System</vt:lpstr>
      <vt:lpstr>Antenna</vt:lpstr>
      <vt:lpstr>Application</vt:lpstr>
      <vt:lpstr>5-4 SATELITE  NETWORK</vt:lpstr>
      <vt:lpstr>5.4.1 Operation</vt:lpstr>
      <vt:lpstr>Orbits</vt:lpstr>
      <vt:lpstr>Figure 5.25 Satellite orbits</vt:lpstr>
      <vt:lpstr>Example 5.1</vt:lpstr>
      <vt:lpstr>Example 5.2</vt:lpstr>
      <vt:lpstr>Footprint</vt:lpstr>
      <vt:lpstr>Frequency Band for Satellite Communication</vt:lpstr>
      <vt:lpstr>Three Categories of Satellites</vt:lpstr>
      <vt:lpstr>Figure 5.26 Satellite orbit altitudes</vt:lpstr>
      <vt:lpstr>5.4.2 GEO Satellite</vt:lpstr>
      <vt:lpstr>Figure 5.27 Satellites in geostationary orbit</vt:lpstr>
      <vt:lpstr>5.4.3 MEO Satellite</vt:lpstr>
      <vt:lpstr>Global Positioning System</vt:lpstr>
      <vt:lpstr>Figure 5.28 Orbits for global positioning system </vt:lpstr>
      <vt:lpstr>Figure 5.29 Trilateration on a plane</vt:lpstr>
      <vt:lpstr>5.4.4 LEO Satellite</vt:lpstr>
      <vt:lpstr>Figure 5.30 Leo Satellite</vt:lpstr>
      <vt:lpstr>End of Main Content</vt:lpstr>
      <vt:lpstr>Accessibility Content: Text Alternatives for Images</vt:lpstr>
      <vt:lpstr>Figure 5.1 A telephone system - Text Alternative</vt:lpstr>
      <vt:lpstr>Figure 5.2 Switching offices in a LATA - Text Alternative</vt:lpstr>
      <vt:lpstr>Figure 5.3 Point of presence (POP) - Text Alternative</vt:lpstr>
      <vt:lpstr>Figure 5.4 Data transfer and signaling networks - Text Alternative</vt:lpstr>
      <vt:lpstr>Figure 5.5 Layers in SS7 - Text Alternative</vt:lpstr>
      <vt:lpstr>Figure 5.6 Telephone line bandwidth - Text Alternative</vt:lpstr>
      <vt:lpstr>Figure 5.7 Modulation/demodulation - Text Alternative</vt:lpstr>
      <vt:lpstr>Figure 5.8 Dial-up network to provide Internet services - Text Alternative</vt:lpstr>
      <vt:lpstr>Figure 5.9 ADSL point-to-point network - Text Alternative</vt:lpstr>
      <vt:lpstr>Figure 5.10 Traditional cable TV network - Text Alternative</vt:lpstr>
      <vt:lpstr>Figure 5.11 Hybrid fiber-coaxial (HFC) network - Text Alternative</vt:lpstr>
      <vt:lpstr>Figure 5.13 Cable modem transmission system (CMTS) - Text Alternative</vt:lpstr>
      <vt:lpstr>Figure 5.14 Cellular system - Text Alternative</vt:lpstr>
      <vt:lpstr>Figure 5.15 Frequency reuse pattern - Text Alternative</vt:lpstr>
      <vt:lpstr>Figure 5.16 Cellular bands for AMPs - Text Alternative</vt:lpstr>
      <vt:lpstr>Figure 5.17 AMPS reverse communication band - Text Alternative</vt:lpstr>
      <vt:lpstr>Figure 5.18 D-AMPS - Text Alternative</vt:lpstr>
      <vt:lpstr>Figure 5.19 GSM bands - Text Alternative</vt:lpstr>
      <vt:lpstr>Figure 5.20 GSM - Text Alternative</vt:lpstr>
      <vt:lpstr>Figure 5.21 Multiframe components - Text Alternative</vt:lpstr>
      <vt:lpstr>Figure 5.22 IS-95 forward transmission - Text Alternative</vt:lpstr>
      <vt:lpstr>Figure 5.23 IS95 reverse transmission - Text Alternative</vt:lpstr>
      <vt:lpstr>Figure 5.24 IMT-2000 radio interface - Text Alternative</vt:lpstr>
      <vt:lpstr>Figure 5.25 Satellite orbits - Text Alternative</vt:lpstr>
      <vt:lpstr>Figure 5.26 Satellite orbit altitudes - Text Alternative</vt:lpstr>
      <vt:lpstr>Figure 5.29 Trilateration on a plane - Text Alternative</vt:lpstr>
      <vt:lpstr>Figure 5.30 Leo Satellite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05: Wide Area Network: WANs</dc:subject>
  <dc:creator>Behrouz A. Forouzan</dc:creator>
  <cp:keywords>Accessible PPT</cp:keywords>
  <cp:lastModifiedBy>Mukherjee, Mausumi</cp:lastModifiedBy>
  <cp:revision>1324</cp:revision>
  <dcterms:created xsi:type="dcterms:W3CDTF">2019-07-27T05:34:11Z</dcterms:created>
  <dcterms:modified xsi:type="dcterms:W3CDTF">2023-01-18T09:45:07Z</dcterms:modified>
</cp:coreProperties>
</file>